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CF"/>
    <a:srgbClr val="A5C1B2"/>
    <a:srgbClr val="9FC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76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7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70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6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5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7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3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8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6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45DD-660E-43F5-BA08-4297B37BD268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0164-C950-429D-A2C3-DC4CA51FF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3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6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7" y="188198"/>
            <a:ext cx="12172355" cy="60940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53699" y="5729658"/>
            <a:ext cx="673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Er wünscht sich nur noch einen Platz, wo er sich ausruhen kann.</a:t>
            </a:r>
          </a:p>
          <a:p>
            <a:r>
              <a:rPr lang="de-DE" dirty="0">
                <a:latin typeface="NexusSerifPro"/>
              </a:rPr>
              <a:t>Er träumt von einem Zuhause, wo er für immer bleiben kann.</a:t>
            </a:r>
            <a:endParaRPr lang="de-DE" dirty="0">
              <a:latin typeface="NexusSerifPro"/>
            </a:endParaRPr>
          </a:p>
        </p:txBody>
      </p:sp>
      <p:sp>
        <p:nvSpPr>
          <p:cNvPr id="5" name="Rechteck 4"/>
          <p:cNvSpPr/>
          <p:nvPr/>
        </p:nvSpPr>
        <p:spPr>
          <a:xfrm rot="21447677">
            <a:off x="4729209" y="646767"/>
            <a:ext cx="7138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Viele Tage ist der kleine Vogel geflogen, so viele Tage!</a:t>
            </a:r>
          </a:p>
          <a:p>
            <a:r>
              <a:rPr lang="de-DE" dirty="0">
                <a:latin typeface="NexusSerifPro"/>
              </a:rPr>
              <a:t>Durch endlos weite Räume – über Meere, Landschaften und Städte,</a:t>
            </a:r>
          </a:p>
          <a:p>
            <a:r>
              <a:rPr lang="de-DE" dirty="0">
                <a:latin typeface="NexusSerifPro"/>
              </a:rPr>
              <a:t>durch endlos lange Zeiten – Jahr für Jahr für Jahr.</a:t>
            </a:r>
          </a:p>
        </p:txBody>
      </p:sp>
      <p:sp>
        <p:nvSpPr>
          <p:cNvPr id="6" name="Rechteck 5"/>
          <p:cNvSpPr/>
          <p:nvPr/>
        </p:nvSpPr>
        <p:spPr>
          <a:xfrm rot="333197">
            <a:off x="200867" y="3634396"/>
            <a:ext cx="659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Wo und wann der Anfang seiner Reise war, weiß er nicht mehr.</a:t>
            </a:r>
          </a:p>
          <a:p>
            <a:r>
              <a:rPr lang="de-DE" dirty="0">
                <a:latin typeface="NexusSerifPro"/>
              </a:rPr>
              <a:t>So lang ist er unterwegs, ist ruhelos und am Ende seiner Kraft.</a:t>
            </a:r>
          </a:p>
        </p:txBody>
      </p:sp>
    </p:spTree>
    <p:extLst>
      <p:ext uri="{BB962C8B-B14F-4D97-AF65-F5344CB8AC3E}">
        <p14:creationId xmlns:p14="http://schemas.microsoft.com/office/powerpoint/2010/main" val="40632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5" y="2784483"/>
            <a:ext cx="8441807" cy="407351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654445" y="1899309"/>
            <a:ext cx="8392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NexusSerifPro"/>
              </a:rPr>
              <a:t>„Seltsam ist es hier, so viele Räume mit merkwürdigen Fenstern”, denkt der kleine Vogel.</a:t>
            </a:r>
          </a:p>
          <a:p>
            <a:pPr algn="ctr"/>
            <a:r>
              <a:rPr lang="de-DE" sz="1600" dirty="0">
                <a:latin typeface="NexusSerifPro"/>
              </a:rPr>
              <a:t> Überall sieht er Fensterrahmen. In jedem gibt es eine eigene Welt zu entdecken.</a:t>
            </a:r>
          </a:p>
          <a:p>
            <a:pPr algn="ctr"/>
            <a:r>
              <a:rPr lang="de-DE" sz="1600" dirty="0">
                <a:latin typeface="NexusSerifPro"/>
              </a:rPr>
              <a:t>Da ist Wunderbares, das ihn anzieht, und Trauriges, das ihn abschreckt.</a:t>
            </a:r>
          </a:p>
          <a:p>
            <a:pPr algn="ctr"/>
            <a:r>
              <a:rPr lang="de-DE" sz="1600" dirty="0">
                <a:latin typeface="NexusSerifPro"/>
              </a:rPr>
              <a:t>Alles steht still – endlich findet er die ersehnte Ruhe!</a:t>
            </a:r>
            <a:endParaRPr lang="de-DE" sz="1600" dirty="0">
              <a:latin typeface="NexusSerifPro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43303" y="115713"/>
            <a:ext cx="1072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NexusSerifPro"/>
              </a:rPr>
              <a:t>Ohne es zu wissen, kommt der kleine Vogel am Abend in unsere Zeit, in unser Land und unsere Stadt.</a:t>
            </a:r>
          </a:p>
          <a:p>
            <a:pPr algn="ctr"/>
            <a:r>
              <a:rPr lang="de-DE" sz="1600" dirty="0">
                <a:latin typeface="NexusSerifPro"/>
              </a:rPr>
              <a:t>Er sieht ein großes Haus, fühlt sich unerklärlich dort hingezogen und fliegt durch die offene Tür.</a:t>
            </a:r>
          </a:p>
        </p:txBody>
      </p:sp>
      <p:sp>
        <p:nvSpPr>
          <p:cNvPr id="4" name="Rechteck 3"/>
          <p:cNvSpPr/>
          <p:nvPr/>
        </p:nvSpPr>
        <p:spPr>
          <a:xfrm>
            <a:off x="2067292" y="884400"/>
            <a:ext cx="7566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NexusSerifPro"/>
              </a:rPr>
              <a:t>Müde lässt er sich nieder und hört, wie die Tür von außen laut verschlossen wird.</a:t>
            </a:r>
          </a:p>
          <a:p>
            <a:pPr algn="ctr"/>
            <a:r>
              <a:rPr lang="de-DE" sz="1600" dirty="0">
                <a:latin typeface="NexusSerifPro"/>
              </a:rPr>
              <a:t>Das ist ihm egal, denn hier ist es trocken und warm. Endlich kann er durchatmen.</a:t>
            </a:r>
          </a:p>
          <a:p>
            <a:pPr algn="ctr"/>
            <a:r>
              <a:rPr lang="de-DE" sz="1600" dirty="0">
                <a:latin typeface="NexusSerifPro"/>
              </a:rPr>
              <a:t>Doch dann fliegt er umher und schaut sich neugierig um.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38" y="6029254"/>
            <a:ext cx="798896" cy="3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87629" y="156757"/>
            <a:ext cx="881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NexusSerifPro"/>
              </a:rPr>
              <a:t>Da bleibt sein Blick an einem kleinen Fenster hängen. Das will er unbedingt sehen! Er fliegt nah heran und staunt:</a:t>
            </a:r>
            <a:endParaRPr lang="de-DE" dirty="0">
              <a:latin typeface="NexusSerifPro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66" y="4964503"/>
            <a:ext cx="9480883" cy="1940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181" y="930259"/>
            <a:ext cx="6108843" cy="390707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4819" y="1001005"/>
            <a:ext cx="30608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NexusSerifPro"/>
              </a:rPr>
              <a:t>Ein Kind </a:t>
            </a:r>
            <a:r>
              <a:rPr lang="de-DE" sz="1600" dirty="0" smtClean="0">
                <a:latin typeface="NexusSerifPro"/>
              </a:rPr>
              <a:t>im weißen Kleid</a:t>
            </a:r>
          </a:p>
          <a:p>
            <a:pPr algn="ctr"/>
            <a:r>
              <a:rPr lang="de-DE" sz="1600" dirty="0">
                <a:latin typeface="NexusSerifPro"/>
              </a:rPr>
              <a:t>l</a:t>
            </a:r>
            <a:r>
              <a:rPr lang="de-DE" sz="1600" dirty="0" smtClean="0">
                <a:latin typeface="NexusSerifPro"/>
              </a:rPr>
              <a:t>ächelt ihn </a:t>
            </a:r>
            <a:r>
              <a:rPr lang="de-DE" sz="1600" dirty="0">
                <a:latin typeface="NexusSerifPro"/>
              </a:rPr>
              <a:t>geheimnisvoll an</a:t>
            </a:r>
            <a:r>
              <a:rPr lang="de-DE" sz="1600" dirty="0" smtClean="0">
                <a:latin typeface="NexusSerifPro"/>
              </a:rPr>
              <a:t>.</a:t>
            </a:r>
          </a:p>
          <a:p>
            <a:pPr algn="ctr"/>
            <a:r>
              <a:rPr lang="de-DE" sz="1600" dirty="0" smtClean="0">
                <a:latin typeface="NexusSerifPro"/>
              </a:rPr>
              <a:t>Dabei streichelt es ein </a:t>
            </a:r>
            <a:r>
              <a:rPr lang="de-DE" sz="1600" dirty="0">
                <a:latin typeface="NexusSerifPro"/>
              </a:rPr>
              <a:t>Kalb</a:t>
            </a:r>
            <a:r>
              <a:rPr lang="de-DE" sz="1600" dirty="0" smtClean="0">
                <a:latin typeface="NexusSerifPro"/>
              </a:rPr>
              <a:t>.</a:t>
            </a:r>
          </a:p>
          <a:p>
            <a:pPr algn="ctr"/>
            <a:r>
              <a:rPr lang="de-DE" sz="1600" dirty="0" smtClean="0">
                <a:latin typeface="NexusSerifPro"/>
              </a:rPr>
              <a:t>An seiner anderen </a:t>
            </a:r>
            <a:r>
              <a:rPr lang="de-DE" sz="1600" dirty="0">
                <a:latin typeface="NexusSerifPro"/>
              </a:rPr>
              <a:t>Seite </a:t>
            </a:r>
            <a:r>
              <a:rPr lang="de-DE" sz="1600" dirty="0" smtClean="0">
                <a:latin typeface="NexusSerifPro"/>
              </a:rPr>
              <a:t>steht</a:t>
            </a:r>
          </a:p>
          <a:p>
            <a:pPr algn="ctr"/>
            <a:r>
              <a:rPr lang="de-DE" sz="1600" dirty="0" smtClean="0">
                <a:latin typeface="NexusSerifPro"/>
              </a:rPr>
              <a:t>ein </a:t>
            </a:r>
            <a:r>
              <a:rPr lang="de-DE" sz="1600" dirty="0">
                <a:latin typeface="NexusSerifPro"/>
              </a:rPr>
              <a:t>mächtiger Löwe. </a:t>
            </a:r>
            <a:r>
              <a:rPr lang="de-DE" sz="1600" dirty="0" smtClean="0">
                <a:latin typeface="NexusSerifPro"/>
              </a:rPr>
              <a:t>Daneben</a:t>
            </a:r>
          </a:p>
          <a:p>
            <a:pPr algn="ctr"/>
            <a:r>
              <a:rPr lang="de-DE" sz="1600" dirty="0" smtClean="0">
                <a:latin typeface="NexusSerifPro"/>
              </a:rPr>
              <a:t>sieht </a:t>
            </a:r>
            <a:r>
              <a:rPr lang="de-DE" sz="1600" dirty="0">
                <a:latin typeface="NexusSerifPro"/>
              </a:rPr>
              <a:t>ein kleines Lamm </a:t>
            </a:r>
            <a:r>
              <a:rPr lang="de-DE" sz="1600" dirty="0" smtClean="0">
                <a:latin typeface="NexusSerifPro"/>
              </a:rPr>
              <a:t>hoch</a:t>
            </a:r>
          </a:p>
          <a:p>
            <a:pPr algn="ctr"/>
            <a:r>
              <a:rPr lang="de-DE" sz="1600" dirty="0" smtClean="0">
                <a:latin typeface="NexusSerifPro"/>
              </a:rPr>
              <a:t>zu </a:t>
            </a:r>
            <a:r>
              <a:rPr lang="de-DE" sz="1600" dirty="0">
                <a:latin typeface="NexusSerifPro"/>
              </a:rPr>
              <a:t>dem Kind. Das Kind </a:t>
            </a:r>
            <a:r>
              <a:rPr lang="de-DE" sz="1600" dirty="0" smtClean="0">
                <a:latin typeface="NexusSerifPro"/>
              </a:rPr>
              <a:t>und das</a:t>
            </a:r>
          </a:p>
          <a:p>
            <a:pPr algn="ctr"/>
            <a:r>
              <a:rPr lang="de-DE" sz="1600" dirty="0" smtClean="0">
                <a:latin typeface="NexusSerifPro"/>
              </a:rPr>
              <a:t>Kalb</a:t>
            </a:r>
            <a:r>
              <a:rPr lang="de-DE" sz="1600" dirty="0">
                <a:latin typeface="NexusSerifPro"/>
              </a:rPr>
              <a:t>, Löwe und Lamm </a:t>
            </a:r>
            <a:r>
              <a:rPr lang="de-DE" sz="1600" dirty="0" smtClean="0">
                <a:latin typeface="NexusSerifPro"/>
              </a:rPr>
              <a:t>und</a:t>
            </a:r>
          </a:p>
          <a:p>
            <a:pPr algn="ctr"/>
            <a:r>
              <a:rPr lang="de-DE" sz="1600" dirty="0" smtClean="0">
                <a:latin typeface="NexusSerifPro"/>
              </a:rPr>
              <a:t>weitere </a:t>
            </a:r>
            <a:r>
              <a:rPr lang="de-DE" sz="1600" dirty="0">
                <a:latin typeface="NexusSerifPro"/>
              </a:rPr>
              <a:t>Tiere sind einfach da</a:t>
            </a:r>
            <a:r>
              <a:rPr lang="de-DE" sz="1600" dirty="0" smtClean="0">
                <a:latin typeface="NexusSerifPro"/>
              </a:rPr>
              <a:t>.</a:t>
            </a:r>
          </a:p>
          <a:p>
            <a:pPr algn="ctr"/>
            <a:r>
              <a:rPr lang="de-DE" sz="1600" dirty="0" smtClean="0">
                <a:latin typeface="NexusSerifPro"/>
              </a:rPr>
              <a:t>Sie haben </a:t>
            </a:r>
            <a:r>
              <a:rPr lang="de-DE" sz="1600" dirty="0">
                <a:latin typeface="NexusSerifPro"/>
              </a:rPr>
              <a:t>keine </a:t>
            </a:r>
            <a:r>
              <a:rPr lang="de-DE" sz="1600" dirty="0" smtClean="0">
                <a:latin typeface="NexusSerifPro"/>
              </a:rPr>
              <a:t>Angst</a:t>
            </a:r>
          </a:p>
          <a:p>
            <a:pPr algn="ctr"/>
            <a:r>
              <a:rPr lang="de-DE" sz="1600" dirty="0" smtClean="0">
                <a:latin typeface="NexusSerifPro"/>
              </a:rPr>
              <a:t>voreinander</a:t>
            </a:r>
            <a:r>
              <a:rPr lang="de-DE" sz="1600" dirty="0">
                <a:latin typeface="NexusSerifPro"/>
              </a:rPr>
              <a:t>. Das ist die Ruhe</a:t>
            </a:r>
            <a:r>
              <a:rPr lang="de-DE" sz="1600" dirty="0" smtClean="0">
                <a:latin typeface="NexusSerifPro"/>
              </a:rPr>
              <a:t>,</a:t>
            </a:r>
          </a:p>
          <a:p>
            <a:pPr algn="ctr"/>
            <a:r>
              <a:rPr lang="de-DE" sz="1600" dirty="0" smtClean="0">
                <a:latin typeface="NexusSerifPro"/>
              </a:rPr>
              <a:t>die </a:t>
            </a:r>
            <a:r>
              <a:rPr lang="de-DE" sz="1600" dirty="0">
                <a:latin typeface="NexusSerifPro"/>
              </a:rPr>
              <a:t>der </a:t>
            </a:r>
            <a:r>
              <a:rPr lang="de-DE" sz="1600" dirty="0" smtClean="0">
                <a:latin typeface="NexusSerifPro"/>
              </a:rPr>
              <a:t>kleine Vogel </a:t>
            </a:r>
            <a:r>
              <a:rPr lang="de-DE" sz="1600" dirty="0">
                <a:latin typeface="NexusSerifPro"/>
              </a:rPr>
              <a:t>auf </a:t>
            </a:r>
            <a:r>
              <a:rPr lang="de-DE" sz="1600" dirty="0" smtClean="0">
                <a:latin typeface="NexusSerifPro"/>
              </a:rPr>
              <a:t>seiner</a:t>
            </a:r>
          </a:p>
          <a:p>
            <a:pPr algn="ctr"/>
            <a:r>
              <a:rPr lang="de-DE" sz="1600" dirty="0" smtClean="0">
                <a:latin typeface="NexusSerifPro"/>
              </a:rPr>
              <a:t>langen </a:t>
            </a:r>
            <a:r>
              <a:rPr lang="de-DE" sz="1600" dirty="0">
                <a:latin typeface="NexusSerifPro"/>
              </a:rPr>
              <a:t>Reise so </a:t>
            </a:r>
            <a:r>
              <a:rPr lang="de-DE" sz="1600" dirty="0" smtClean="0">
                <a:latin typeface="NexusSerifPro"/>
              </a:rPr>
              <a:t>sehr</a:t>
            </a:r>
          </a:p>
          <a:p>
            <a:pPr algn="ctr"/>
            <a:r>
              <a:rPr lang="de-DE" sz="1600" dirty="0" smtClean="0">
                <a:latin typeface="NexusSerifPro"/>
              </a:rPr>
              <a:t>gesucht </a:t>
            </a:r>
            <a:r>
              <a:rPr lang="de-DE" sz="1600" dirty="0">
                <a:latin typeface="NexusSerifPro"/>
              </a:rPr>
              <a:t>hat.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9152024" y="1001005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NexusSerifPro"/>
              </a:rPr>
              <a:t>Der kleine Vogel ist sich sicher</a:t>
            </a:r>
            <a:r>
              <a:rPr lang="de-DE" sz="1600" dirty="0" smtClean="0">
                <a:latin typeface="NexusSerifPro"/>
              </a:rPr>
              <a:t>:</a:t>
            </a:r>
          </a:p>
          <a:p>
            <a:pPr algn="ctr"/>
            <a:r>
              <a:rPr lang="de-DE" sz="1600" dirty="0" smtClean="0">
                <a:latin typeface="NexusSerifPro"/>
              </a:rPr>
              <a:t>Das </a:t>
            </a:r>
            <a:r>
              <a:rPr lang="de-DE" sz="1600" dirty="0">
                <a:latin typeface="NexusSerifPro"/>
              </a:rPr>
              <a:t>Kind und die Tiere </a:t>
            </a:r>
            <a:r>
              <a:rPr lang="de-DE" sz="1600" dirty="0" smtClean="0">
                <a:latin typeface="NexusSerifPro"/>
              </a:rPr>
              <a:t>schauen </a:t>
            </a:r>
            <a:r>
              <a:rPr lang="de-DE" sz="1600" dirty="0">
                <a:latin typeface="NexusSerifPro"/>
              </a:rPr>
              <a:t>auf </a:t>
            </a:r>
            <a:r>
              <a:rPr lang="de-DE" sz="1600" dirty="0" smtClean="0">
                <a:latin typeface="NexusSerifPro"/>
              </a:rPr>
              <a:t>ihn!</a:t>
            </a:r>
          </a:p>
          <a:p>
            <a:pPr algn="ctr"/>
            <a:r>
              <a:rPr lang="de-DE" sz="1600" dirty="0" smtClean="0">
                <a:latin typeface="NexusSerifPro"/>
              </a:rPr>
              <a:t>Wie </a:t>
            </a:r>
            <a:r>
              <a:rPr lang="de-DE" sz="1600" dirty="0">
                <a:latin typeface="NexusSerifPro"/>
              </a:rPr>
              <a:t>von selbst spricht er ohne Furcht ausgerechnet das </a:t>
            </a:r>
            <a:r>
              <a:rPr lang="de-DE" sz="1600" dirty="0">
                <a:latin typeface="NexusSerifPro"/>
              </a:rPr>
              <a:t>gefährlichste Tier </a:t>
            </a:r>
            <a:r>
              <a:rPr lang="de-DE" sz="1600" dirty="0">
                <a:latin typeface="NexusSerifPro"/>
              </a:rPr>
              <a:t>an</a:t>
            </a:r>
            <a:r>
              <a:rPr lang="de-DE" sz="1600" dirty="0" smtClean="0">
                <a:latin typeface="NexusSerifPro"/>
              </a:rPr>
              <a:t>:</a:t>
            </a:r>
          </a:p>
          <a:p>
            <a:pPr algn="ctr"/>
            <a:r>
              <a:rPr lang="de-DE" sz="1600" dirty="0" smtClean="0">
                <a:latin typeface="NexusSerifPro"/>
              </a:rPr>
              <a:t>„Du </a:t>
            </a:r>
            <a:r>
              <a:rPr lang="de-DE" sz="1600" dirty="0">
                <a:latin typeface="NexusSerifPro"/>
              </a:rPr>
              <a:t>Löwe, ich sehe dich und die anderen durch </a:t>
            </a:r>
            <a:r>
              <a:rPr lang="de-DE" sz="1600" dirty="0">
                <a:latin typeface="NexusSerifPro"/>
              </a:rPr>
              <a:t>das Fenster</a:t>
            </a:r>
            <a:r>
              <a:rPr lang="de-DE" sz="1600" dirty="0">
                <a:latin typeface="NexusSerifPro"/>
              </a:rPr>
              <a:t>. Du bist so groß und stark, brauchst Tag für </a:t>
            </a:r>
            <a:r>
              <a:rPr lang="de-DE" sz="1600" dirty="0" smtClean="0">
                <a:latin typeface="NexusSerifPro"/>
              </a:rPr>
              <a:t>Tag</a:t>
            </a:r>
          </a:p>
          <a:p>
            <a:pPr algn="ctr"/>
            <a:r>
              <a:rPr lang="de-DE" sz="1600" dirty="0" smtClean="0">
                <a:latin typeface="NexusSerifPro"/>
              </a:rPr>
              <a:t>dein </a:t>
            </a:r>
            <a:r>
              <a:rPr lang="de-DE" sz="1600" dirty="0">
                <a:latin typeface="NexusSerifPro"/>
              </a:rPr>
              <a:t>Futter</a:t>
            </a:r>
            <a:r>
              <a:rPr lang="de-DE" sz="1600" dirty="0" smtClean="0">
                <a:latin typeface="NexusSerifPro"/>
              </a:rPr>
              <a:t>.</a:t>
            </a:r>
          </a:p>
          <a:p>
            <a:pPr algn="ctr"/>
            <a:r>
              <a:rPr lang="de-DE" sz="1600" dirty="0" smtClean="0">
                <a:latin typeface="NexusSerifPro"/>
              </a:rPr>
              <a:t>Warum </a:t>
            </a:r>
            <a:r>
              <a:rPr lang="de-DE" sz="1600" dirty="0">
                <a:latin typeface="NexusSerifPro"/>
              </a:rPr>
              <a:t>tötest du nicht das Lamm, das Kalb </a:t>
            </a:r>
            <a:r>
              <a:rPr lang="de-DE" sz="1600" dirty="0" smtClean="0">
                <a:latin typeface="NexusSerifPro"/>
              </a:rPr>
              <a:t>und</a:t>
            </a:r>
          </a:p>
          <a:p>
            <a:pPr algn="ctr"/>
            <a:r>
              <a:rPr lang="de-DE" sz="1600" dirty="0" smtClean="0">
                <a:latin typeface="NexusSerifPro"/>
              </a:rPr>
              <a:t>… </a:t>
            </a:r>
            <a:r>
              <a:rPr lang="de-DE" sz="1600" dirty="0">
                <a:latin typeface="NexusSerifPro"/>
              </a:rPr>
              <a:t>das </a:t>
            </a:r>
            <a:r>
              <a:rPr lang="de-DE" sz="1600" dirty="0" smtClean="0">
                <a:latin typeface="NexusSerifPro"/>
              </a:rPr>
              <a:t>Kind?“</a:t>
            </a:r>
            <a:endParaRPr lang="de-DE" sz="1600" dirty="0">
              <a:latin typeface="NexusSerifPro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5907" y="5078071"/>
            <a:ext cx="4251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„Aber nein“, </a:t>
            </a:r>
            <a:r>
              <a:rPr lang="de-DE" dirty="0">
                <a:latin typeface="NexusSerifPro"/>
              </a:rPr>
              <a:t>hört das </a:t>
            </a:r>
            <a:r>
              <a:rPr lang="de-DE" dirty="0" smtClean="0">
                <a:latin typeface="NexusSerifPro"/>
              </a:rPr>
              <a:t>Kind</a:t>
            </a:r>
          </a:p>
          <a:p>
            <a:r>
              <a:rPr lang="de-DE" dirty="0" smtClean="0">
                <a:latin typeface="NexusSerifPro"/>
              </a:rPr>
              <a:t>die </a:t>
            </a:r>
            <a:r>
              <a:rPr lang="de-DE" dirty="0">
                <a:latin typeface="NexusSerifPro"/>
              </a:rPr>
              <a:t>tiefe Stimme des Löwen</a:t>
            </a:r>
            <a:r>
              <a:rPr lang="de-DE" dirty="0" smtClean="0">
                <a:latin typeface="NexusSerifPro"/>
              </a:rPr>
              <a:t>,</a:t>
            </a:r>
          </a:p>
          <a:p>
            <a:endParaRPr lang="de-DE" dirty="0" smtClean="0">
              <a:latin typeface="NexusSerifPro"/>
            </a:endParaRPr>
          </a:p>
          <a:p>
            <a:r>
              <a:rPr lang="de-DE" dirty="0" smtClean="0">
                <a:latin typeface="NexusSerifPro"/>
              </a:rPr>
              <a:t>„warum </a:t>
            </a:r>
            <a:r>
              <a:rPr lang="de-DE" dirty="0">
                <a:latin typeface="NexusSerifPro"/>
              </a:rPr>
              <a:t>sollte ich das </a:t>
            </a:r>
            <a:r>
              <a:rPr lang="de-DE" dirty="0" smtClean="0">
                <a:latin typeface="NexusSerifPro"/>
              </a:rPr>
              <a:t>tun?</a:t>
            </a:r>
          </a:p>
          <a:p>
            <a:r>
              <a:rPr lang="de-DE" dirty="0" smtClean="0">
                <a:latin typeface="NexusSerifPro"/>
              </a:rPr>
              <a:t>Wie </a:t>
            </a:r>
            <a:r>
              <a:rPr lang="de-DE" dirty="0">
                <a:latin typeface="NexusSerifPro"/>
              </a:rPr>
              <a:t>kommst du auf so böse </a:t>
            </a:r>
            <a:r>
              <a:rPr lang="de-DE" dirty="0" smtClean="0">
                <a:latin typeface="NexusSerifPro"/>
              </a:rPr>
              <a:t>Gedanken?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106165" y="6186067"/>
            <a:ext cx="409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Das sind doch meine besten Freunde</a:t>
            </a:r>
            <a:r>
              <a:rPr lang="de-DE" dirty="0" smtClean="0">
                <a:latin typeface="NexusSerif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8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9666" y="2563880"/>
            <a:ext cx="54400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NexusSerifPro"/>
              </a:rPr>
              <a:t>„</a:t>
            </a:r>
            <a:r>
              <a:rPr lang="de-DE" sz="2000" dirty="0">
                <a:latin typeface="NexusSerifPro"/>
              </a:rPr>
              <a:t>Aber das ist doch kein Land”,</a:t>
            </a:r>
          </a:p>
          <a:p>
            <a:r>
              <a:rPr lang="de-DE" sz="2000" dirty="0">
                <a:latin typeface="NexusSerifPro"/>
              </a:rPr>
              <a:t>wundert sich das Lamm in sanftem Ton.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„Frieden, das ist eine großartige Erfahrung,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ein wunderbarer Traum, der endlich wahr wird.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Frieden ist paradiesisch schön,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denn alle verstehen sich: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Lamm und Wolf, Löwe und Kind,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alle Menschen auf der Erde.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Frieden, das heißt: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keine Grenzen und Mauern,</a:t>
            </a:r>
          </a:p>
          <a:p>
            <a:r>
              <a:rPr lang="de-DE" sz="2000" dirty="0">
                <a:solidFill>
                  <a:srgbClr val="FF0000"/>
                </a:solidFill>
                <a:latin typeface="NexusSerifPro"/>
              </a:rPr>
              <a:t>keine Einsamkeit und Angst.“</a:t>
            </a:r>
            <a:endParaRPr lang="de-DE" sz="2000" dirty="0">
              <a:solidFill>
                <a:srgbClr val="FF0000"/>
              </a:solidFill>
              <a:latin typeface="NexusSerifPro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8137" y="416953"/>
            <a:ext cx="631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NexusSerifPro"/>
              </a:rPr>
              <a:t>„Wir alle leben hier in FRIEDEN!“</a:t>
            </a:r>
          </a:p>
        </p:txBody>
      </p:sp>
      <p:sp>
        <p:nvSpPr>
          <p:cNvPr id="4" name="Rechteck 3"/>
          <p:cNvSpPr/>
          <p:nvPr/>
        </p:nvSpPr>
        <p:spPr>
          <a:xfrm>
            <a:off x="778137" y="11828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>
                <a:latin typeface="NexusSerifPro"/>
              </a:rPr>
              <a:t>„FRIEDEN?“, ruft der kleine Vogel aufgeregt:</a:t>
            </a:r>
          </a:p>
          <a:p>
            <a:r>
              <a:rPr lang="de-DE" sz="2000" dirty="0">
                <a:latin typeface="NexusSerifPro"/>
              </a:rPr>
              <a:t>„Das ist das Land, nach dem ich so lange suche!“</a:t>
            </a:r>
            <a:endParaRPr lang="de-DE" sz="2000" dirty="0">
              <a:latin typeface="NexusSerifPro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95" y="111758"/>
            <a:ext cx="3581387" cy="202168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12007" y="2284481"/>
            <a:ext cx="5934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„Warum </a:t>
            </a:r>
            <a:r>
              <a:rPr lang="de-DE" dirty="0">
                <a:latin typeface="NexusSerifPro"/>
              </a:rPr>
              <a:t>kenne ich sowas nicht </a:t>
            </a:r>
            <a:r>
              <a:rPr lang="de-DE" dirty="0" smtClean="0">
                <a:latin typeface="NexusSerifPro"/>
              </a:rPr>
              <a:t>?“, </a:t>
            </a:r>
            <a:r>
              <a:rPr lang="de-DE" dirty="0">
                <a:latin typeface="NexusSerifPro"/>
              </a:rPr>
              <a:t>fragt der kleine Vogel traurig</a:t>
            </a:r>
            <a:r>
              <a:rPr lang="de-DE" dirty="0" smtClean="0">
                <a:latin typeface="NexusSerifPro"/>
              </a:rPr>
              <a:t>, „überall </a:t>
            </a:r>
            <a:r>
              <a:rPr lang="de-DE" dirty="0">
                <a:latin typeface="NexusSerifPro"/>
              </a:rPr>
              <a:t>habe ich nur Streit und Feindschaft, Totschlag </a:t>
            </a:r>
            <a:r>
              <a:rPr lang="de-DE" dirty="0" smtClean="0">
                <a:latin typeface="NexusSerifPro"/>
              </a:rPr>
              <a:t>und Krieg </a:t>
            </a:r>
            <a:r>
              <a:rPr lang="de-DE" dirty="0">
                <a:latin typeface="NexusSerifPro"/>
              </a:rPr>
              <a:t>gesehen ! Brutale Herrscher greifen das Nachbarland </a:t>
            </a:r>
            <a:r>
              <a:rPr lang="de-DE" dirty="0" smtClean="0">
                <a:latin typeface="NexusSerifPro"/>
              </a:rPr>
              <a:t>an, um </a:t>
            </a:r>
            <a:r>
              <a:rPr lang="de-DE" dirty="0">
                <a:latin typeface="NexusSerifPro"/>
              </a:rPr>
              <a:t>noch mehr Macht und Land zu besitzen. Aus dem </a:t>
            </a:r>
            <a:r>
              <a:rPr lang="de-DE" dirty="0" smtClean="0">
                <a:latin typeface="NexusSerifPro"/>
              </a:rPr>
              <a:t>Himmel fallen </a:t>
            </a:r>
            <a:r>
              <a:rPr lang="de-DE" dirty="0">
                <a:latin typeface="NexusSerifPro"/>
              </a:rPr>
              <a:t>Bomben, die alles zerstören, auf der Erde schießen </a:t>
            </a:r>
            <a:r>
              <a:rPr lang="de-DE" dirty="0" smtClean="0">
                <a:latin typeface="NexusSerifPro"/>
              </a:rPr>
              <a:t>Menschen auf </a:t>
            </a:r>
            <a:r>
              <a:rPr lang="de-DE" dirty="0">
                <a:latin typeface="NexusSerifPro"/>
              </a:rPr>
              <a:t>Menschen, die aussehen wie sie selbst und sogar </a:t>
            </a:r>
            <a:r>
              <a:rPr lang="de-DE" dirty="0" smtClean="0">
                <a:latin typeface="NexusSerifPro"/>
              </a:rPr>
              <a:t>dieselbe Sprache </a:t>
            </a:r>
            <a:r>
              <a:rPr lang="de-DE" dirty="0">
                <a:latin typeface="NexusSerifPro"/>
              </a:rPr>
              <a:t>sprechen</a:t>
            </a:r>
            <a:r>
              <a:rPr lang="de-DE" dirty="0" smtClean="0">
                <a:latin typeface="NexusSerifPro"/>
              </a:rPr>
              <a:t>.“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12007" y="4757874"/>
            <a:ext cx="5934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„Ach ja“, </a:t>
            </a:r>
            <a:r>
              <a:rPr lang="de-DE" dirty="0">
                <a:latin typeface="NexusSerifPro"/>
              </a:rPr>
              <a:t>seufzt der Löwe, </a:t>
            </a:r>
            <a:r>
              <a:rPr lang="de-DE" dirty="0" smtClean="0">
                <a:latin typeface="NexusSerifPro"/>
              </a:rPr>
              <a:t>„die </a:t>
            </a:r>
            <a:r>
              <a:rPr lang="de-DE" dirty="0">
                <a:latin typeface="NexusSerifPro"/>
              </a:rPr>
              <a:t>Menschen möchten so gern </a:t>
            </a:r>
            <a:r>
              <a:rPr lang="de-DE" dirty="0" smtClean="0">
                <a:latin typeface="NexusSerifPro"/>
              </a:rPr>
              <a:t>in Frieden </a:t>
            </a:r>
            <a:r>
              <a:rPr lang="de-DE" dirty="0">
                <a:latin typeface="NexusSerifPro"/>
              </a:rPr>
              <a:t>leben. Doch immer wieder entstehen Streit und Gewalt</a:t>
            </a:r>
            <a:r>
              <a:rPr lang="de-DE" dirty="0" smtClean="0">
                <a:latin typeface="NexusSerifPro"/>
              </a:rPr>
              <a:t>: Wenn </a:t>
            </a:r>
            <a:r>
              <a:rPr lang="de-DE" dirty="0">
                <a:latin typeface="NexusSerifPro"/>
              </a:rPr>
              <a:t>einer zum Beispiel mehr haben will oder den </a:t>
            </a:r>
            <a:r>
              <a:rPr lang="de-DE" dirty="0" smtClean="0">
                <a:latin typeface="NexusSerifPro"/>
              </a:rPr>
              <a:t>anderen nicht mag</a:t>
            </a:r>
            <a:r>
              <a:rPr lang="de-DE" dirty="0">
                <a:latin typeface="NexusSerifPro"/>
              </a:rPr>
              <a:t>, nur weil er anders ist oder nicht zur selben Familie, </a:t>
            </a:r>
            <a:r>
              <a:rPr lang="de-DE" dirty="0" smtClean="0">
                <a:latin typeface="NexusSerifPro"/>
              </a:rPr>
              <a:t>zum eigenen </a:t>
            </a:r>
            <a:r>
              <a:rPr lang="de-DE" dirty="0">
                <a:latin typeface="NexusSerifPro"/>
              </a:rPr>
              <a:t>Land oder zur gleichen Religion gehört</a:t>
            </a:r>
            <a:r>
              <a:rPr lang="de-DE" dirty="0" smtClean="0">
                <a:latin typeface="NexusSerifPro"/>
              </a:rPr>
              <a:t>.“</a:t>
            </a:r>
            <a:endParaRPr lang="de-DE" dirty="0">
              <a:latin typeface="NexusSerifPro"/>
            </a:endParaRPr>
          </a:p>
        </p:txBody>
      </p:sp>
    </p:spTree>
    <p:extLst>
      <p:ext uri="{BB962C8B-B14F-4D97-AF65-F5344CB8AC3E}">
        <p14:creationId xmlns:p14="http://schemas.microsoft.com/office/powerpoint/2010/main" val="27345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3" y="1745574"/>
            <a:ext cx="10414213" cy="50252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82305" y="1352976"/>
            <a:ext cx="9211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NexusSerifPro"/>
              </a:rPr>
              <a:t>Bilder, das sind Erinnerungen, die etwas von früher erzählen.</a:t>
            </a:r>
          </a:p>
          <a:p>
            <a:r>
              <a:rPr lang="de-DE" dirty="0">
                <a:solidFill>
                  <a:srgbClr val="FF0000"/>
                </a:solidFill>
                <a:latin typeface="NexusSerifPro"/>
              </a:rPr>
              <a:t>Bilder, das sind Träume, die zeigen, was Menschen wünschen, hoffen und glauben.</a:t>
            </a:r>
          </a:p>
          <a:p>
            <a:r>
              <a:rPr lang="de-DE" dirty="0">
                <a:solidFill>
                  <a:srgbClr val="FF0000"/>
                </a:solidFill>
                <a:latin typeface="NexusSerifPro"/>
              </a:rPr>
              <a:t>Bilder, das sind Spiegel, die darauf hinweisen, dass vieles nicht gut läuft in der Welt.</a:t>
            </a:r>
          </a:p>
        </p:txBody>
      </p:sp>
      <p:sp>
        <p:nvSpPr>
          <p:cNvPr id="4" name="Rechteck 3"/>
          <p:cNvSpPr/>
          <p:nvPr/>
        </p:nvSpPr>
        <p:spPr>
          <a:xfrm>
            <a:off x="574183" y="715957"/>
            <a:ext cx="1140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„Ich glaube, wir müssen dir erklären, wohin dich deine Reise geführt hat“, meint der Löwe und lächelt gutmütig:</a:t>
            </a:r>
          </a:p>
          <a:p>
            <a:r>
              <a:rPr lang="de-DE" dirty="0">
                <a:latin typeface="NexusSerifPro"/>
              </a:rPr>
              <a:t>„Du bist in einem Museum gelandet und schaust nicht durch Fenster, sondern auf Bilder.</a:t>
            </a:r>
            <a:endParaRPr lang="de-DE" dirty="0">
              <a:latin typeface="NexusSerifPro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80272" y="2669389"/>
            <a:ext cx="462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Unser Bild aber zeigt ein Leben in Frieden,</a:t>
            </a:r>
          </a:p>
          <a:p>
            <a:r>
              <a:rPr lang="de-DE" dirty="0">
                <a:latin typeface="NexusSerifPro"/>
              </a:rPr>
              <a:t>das sich so viele erhoffen</a:t>
            </a:r>
          </a:p>
          <a:p>
            <a:r>
              <a:rPr lang="de-DE" dirty="0">
                <a:latin typeface="NexusSerifPro"/>
              </a:rPr>
              <a:t>und das Gott uns vor langer Zeit</a:t>
            </a:r>
          </a:p>
          <a:p>
            <a:r>
              <a:rPr lang="de-DE" dirty="0">
                <a:latin typeface="NexusSerifPro"/>
              </a:rPr>
              <a:t>für die Zukunft versprochen hat.“</a:t>
            </a:r>
            <a:endParaRPr lang="de-DE" dirty="0">
              <a:latin typeface="NexusSerifPro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1" y="3790110"/>
            <a:ext cx="4312836" cy="275838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493853" y="62395"/>
            <a:ext cx="7037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„Aber </a:t>
            </a:r>
            <a:r>
              <a:rPr lang="de-DE" dirty="0">
                <a:latin typeface="NexusSerifPro"/>
              </a:rPr>
              <a:t>ihr lebt doch in eurem Fenster miteinander in </a:t>
            </a:r>
            <a:r>
              <a:rPr lang="de-DE" dirty="0" smtClean="0">
                <a:latin typeface="NexusSerifPro"/>
              </a:rPr>
              <a:t>Freundschaft«,</a:t>
            </a:r>
          </a:p>
          <a:p>
            <a:r>
              <a:rPr lang="de-DE" dirty="0" smtClean="0">
                <a:latin typeface="NexusSerifPro"/>
              </a:rPr>
              <a:t>erwidert </a:t>
            </a:r>
            <a:r>
              <a:rPr lang="de-DE" dirty="0">
                <a:latin typeface="NexusSerifPro"/>
              </a:rPr>
              <a:t>der kleine Vogel</a:t>
            </a:r>
            <a:r>
              <a:rPr lang="de-DE" dirty="0" smtClean="0">
                <a:latin typeface="NexusSerifPro"/>
              </a:rPr>
              <a:t>, »</a:t>
            </a:r>
            <a:r>
              <a:rPr lang="de-DE" dirty="0">
                <a:latin typeface="NexusSerifPro"/>
              </a:rPr>
              <a:t>dann ist es </a:t>
            </a:r>
            <a:r>
              <a:rPr lang="de-DE" dirty="0" smtClean="0">
                <a:latin typeface="NexusSerifPro"/>
              </a:rPr>
              <a:t>möglich!“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82" y="3402094"/>
            <a:ext cx="4485372" cy="335862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29566" y="3037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NexusSerifPro"/>
              </a:rPr>
              <a:t>„Dann </a:t>
            </a:r>
            <a:r>
              <a:rPr lang="de-DE" dirty="0">
                <a:latin typeface="NexusSerifPro"/>
              </a:rPr>
              <a:t>will ich auch in euer </a:t>
            </a:r>
            <a:r>
              <a:rPr lang="de-DE" dirty="0" smtClean="0">
                <a:latin typeface="NexusSerifPro"/>
              </a:rPr>
              <a:t>Bild“, </a:t>
            </a:r>
            <a:r>
              <a:rPr lang="de-DE" dirty="0">
                <a:latin typeface="NexusSerifPro"/>
              </a:rPr>
              <a:t>fleht der kleine Vogel, </a:t>
            </a:r>
            <a:r>
              <a:rPr lang="de-DE" dirty="0" smtClean="0">
                <a:latin typeface="NexusSerifPro"/>
              </a:rPr>
              <a:t>„ich will zu </a:t>
            </a:r>
            <a:r>
              <a:rPr lang="de-DE" dirty="0">
                <a:latin typeface="NexusSerifPro"/>
              </a:rPr>
              <a:t>euch und für immer in Frieden </a:t>
            </a:r>
            <a:r>
              <a:rPr lang="de-DE" dirty="0" smtClean="0">
                <a:latin typeface="NexusSerifPro"/>
              </a:rPr>
              <a:t>leben!“</a:t>
            </a:r>
            <a:endParaRPr lang="de-DE" dirty="0">
              <a:latin typeface="NexusSerifPro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50047" y="1978783"/>
            <a:ext cx="639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Der kleine Vogel hört nicht mehr hin. Er versucht mit dem Kopf voran ins Bild zu fliegen. RUMS – hört man es krachen!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380689" y="28162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NexusSerifPro"/>
              </a:rPr>
              <a:t>„Nein</a:t>
            </a:r>
            <a:r>
              <a:rPr lang="de-DE" dirty="0">
                <a:latin typeface="NexusSerifPro"/>
              </a:rPr>
              <a:t>, lass </a:t>
            </a:r>
            <a:r>
              <a:rPr lang="de-DE" dirty="0" smtClean="0">
                <a:latin typeface="NexusSerifPro"/>
              </a:rPr>
              <a:t>es! </a:t>
            </a:r>
            <a:r>
              <a:rPr lang="de-DE" dirty="0">
                <a:latin typeface="NexusSerifPro"/>
              </a:rPr>
              <a:t>Das geht </a:t>
            </a:r>
            <a:r>
              <a:rPr lang="de-DE" dirty="0" smtClean="0">
                <a:latin typeface="NexusSerifPro"/>
              </a:rPr>
              <a:t>nicht!“, </a:t>
            </a:r>
            <a:r>
              <a:rPr lang="de-DE" dirty="0">
                <a:latin typeface="NexusSerifPro"/>
              </a:rPr>
              <a:t>schreien Löwe und Lamm. </a:t>
            </a:r>
            <a:r>
              <a:rPr lang="de-DE" dirty="0" smtClean="0">
                <a:latin typeface="NexusSerifPro"/>
              </a:rPr>
              <a:t>Ein zweites </a:t>
            </a:r>
            <a:r>
              <a:rPr lang="de-DE" dirty="0">
                <a:latin typeface="NexusSerifPro"/>
              </a:rPr>
              <a:t>Mal – RUMS – </a:t>
            </a:r>
            <a:r>
              <a:rPr lang="de-DE" dirty="0" smtClean="0">
                <a:latin typeface="NexusSerifPro"/>
              </a:rPr>
              <a:t>„Bitte</a:t>
            </a:r>
            <a:r>
              <a:rPr lang="de-DE" dirty="0">
                <a:latin typeface="NexusSerifPro"/>
              </a:rPr>
              <a:t>, lass es </a:t>
            </a:r>
            <a:r>
              <a:rPr lang="de-DE" dirty="0" smtClean="0">
                <a:latin typeface="NexusSerifPro"/>
              </a:rPr>
              <a:t>sein!“ </a:t>
            </a:r>
            <a:r>
              <a:rPr lang="de-DE" dirty="0">
                <a:latin typeface="NexusSerifPro"/>
              </a:rPr>
              <a:t>Doch der kleine </a:t>
            </a:r>
            <a:r>
              <a:rPr lang="de-DE" dirty="0" smtClean="0">
                <a:latin typeface="NexusSerifPro"/>
              </a:rPr>
              <a:t>Vogel lässt </a:t>
            </a:r>
            <a:r>
              <a:rPr lang="de-DE" dirty="0">
                <a:latin typeface="NexusSerifPro"/>
              </a:rPr>
              <a:t>sich nicht abhalten.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469745" y="3930792"/>
            <a:ext cx="3400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Ein drittes Mal – RUMMS – </a:t>
            </a:r>
          </a:p>
          <a:p>
            <a:r>
              <a:rPr lang="de-DE" dirty="0">
                <a:latin typeface="NexusSerifPro"/>
              </a:rPr>
              <a:t>der kleine Vogel fällt zu Boden</a:t>
            </a:r>
          </a:p>
          <a:p>
            <a:r>
              <a:rPr lang="de-DE" dirty="0">
                <a:latin typeface="NexusSerifPro"/>
              </a:rPr>
              <a:t>und bleibt regungslos liegen.</a:t>
            </a:r>
            <a:endParaRPr lang="de-DE" dirty="0">
              <a:latin typeface="NexusSerifPro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027365" y="5045296"/>
            <a:ext cx="306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„Kleiner Vogel, wach auf!“,</a:t>
            </a:r>
          </a:p>
          <a:p>
            <a:r>
              <a:rPr lang="de-DE" dirty="0">
                <a:latin typeface="NexusSerifPro"/>
              </a:rPr>
              <a:t>ruft das Lamm voller Sorge.</a:t>
            </a:r>
            <a:endParaRPr lang="de-DE" dirty="0">
              <a:latin typeface="NexusSerifPr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34090" y="1141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NexusSerifPro"/>
              </a:rPr>
              <a:t>„Du </a:t>
            </a:r>
            <a:r>
              <a:rPr lang="de-DE" dirty="0">
                <a:latin typeface="NexusSerifPro"/>
              </a:rPr>
              <a:t>kannst nicht ins Bild kommen«, warnt das Lamm, »es wurde vor über 100 Jahren gemalt </a:t>
            </a:r>
            <a:r>
              <a:rPr lang="de-DE" dirty="0" smtClean="0">
                <a:latin typeface="NexusSerifPro"/>
              </a:rPr>
              <a:t>!“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469745" y="5882801"/>
            <a:ext cx="4657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„Kopf und </a:t>
            </a:r>
            <a:r>
              <a:rPr lang="de-DE" dirty="0">
                <a:latin typeface="NexusSerifPro"/>
              </a:rPr>
              <a:t>Flügel sind gesund, ich glaube</a:t>
            </a:r>
            <a:r>
              <a:rPr lang="de-DE" dirty="0" smtClean="0">
                <a:latin typeface="NexusSerifPro"/>
              </a:rPr>
              <a:t>,</a:t>
            </a:r>
          </a:p>
          <a:p>
            <a:r>
              <a:rPr lang="de-DE" dirty="0" smtClean="0">
                <a:latin typeface="NexusSerifPro"/>
              </a:rPr>
              <a:t>es ist nichts passiert“, stellt der </a:t>
            </a:r>
            <a:r>
              <a:rPr lang="de-DE" dirty="0">
                <a:latin typeface="NexusSerifPro"/>
              </a:rPr>
              <a:t>Löwe fest.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7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448" y="3255463"/>
            <a:ext cx="1515887" cy="196847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2394" y="3818282"/>
            <a:ext cx="7773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Der </a:t>
            </a:r>
            <a:r>
              <a:rPr lang="de-DE" dirty="0">
                <a:latin typeface="NexusSerifPro"/>
              </a:rPr>
              <a:t>Löwe ergänzt: </a:t>
            </a:r>
            <a:r>
              <a:rPr lang="de-DE" dirty="0" smtClean="0">
                <a:latin typeface="NexusSerifPro"/>
              </a:rPr>
              <a:t>„In </a:t>
            </a:r>
            <a:r>
              <a:rPr lang="de-DE" dirty="0">
                <a:latin typeface="NexusSerifPro"/>
              </a:rPr>
              <a:t>deiner Welt können </a:t>
            </a:r>
            <a:r>
              <a:rPr lang="de-DE" dirty="0" smtClean="0">
                <a:latin typeface="NexusSerifPro"/>
              </a:rPr>
              <a:t>Wolf und </a:t>
            </a:r>
            <a:r>
              <a:rPr lang="de-DE" dirty="0">
                <a:latin typeface="NexusSerifPro"/>
              </a:rPr>
              <a:t>Lamm, Löwe und Kalb nicht zusammenleben. Das kann </a:t>
            </a:r>
            <a:r>
              <a:rPr lang="de-DE" dirty="0" smtClean="0">
                <a:latin typeface="NexusSerifPro"/>
              </a:rPr>
              <a:t>es nur </a:t>
            </a:r>
            <a:r>
              <a:rPr lang="de-DE" dirty="0">
                <a:latin typeface="NexusSerifPro"/>
              </a:rPr>
              <a:t>in einem gemalten Bild geben</a:t>
            </a:r>
            <a:r>
              <a:rPr lang="de-DE" dirty="0" smtClean="0">
                <a:latin typeface="NexusSerifPro"/>
              </a:rPr>
              <a:t>.“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72394" y="189450"/>
            <a:ext cx="609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NexusSerifPro"/>
              </a:rPr>
              <a:t>Der kleine Vogel öffnet die Augen. Der Löwe und das Lamm stehen vor ihm. </a:t>
            </a:r>
            <a:r>
              <a:rPr lang="de-DE" dirty="0" smtClean="0">
                <a:latin typeface="NexusSerifPro"/>
              </a:rPr>
              <a:t>„Ich </a:t>
            </a:r>
            <a:r>
              <a:rPr lang="de-DE" dirty="0">
                <a:latin typeface="NexusSerifPro"/>
              </a:rPr>
              <a:t>hab’s geschafft, ich bin ins Bild ›Frieden‹ geflogen</a:t>
            </a:r>
            <a:r>
              <a:rPr lang="de-DE" dirty="0" smtClean="0">
                <a:latin typeface="NexusSerifPro"/>
              </a:rPr>
              <a:t>!“, </a:t>
            </a:r>
            <a:r>
              <a:rPr lang="de-DE" dirty="0">
                <a:latin typeface="NexusSerifPro"/>
              </a:rPr>
              <a:t>ruft er überglücklich.</a:t>
            </a:r>
            <a:endParaRPr lang="de-DE" dirty="0">
              <a:latin typeface="NexusSerifPro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97205" y="12235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NexusSerifPro"/>
              </a:rPr>
              <a:t>„Nein</a:t>
            </a:r>
            <a:r>
              <a:rPr lang="de-DE" dirty="0">
                <a:latin typeface="NexusSerifPro"/>
              </a:rPr>
              <a:t>, du hast es nur geschafft, uns aus ›Frieden‹ </a:t>
            </a:r>
            <a:r>
              <a:rPr lang="de-DE" dirty="0" smtClean="0">
                <a:latin typeface="NexusSerifPro"/>
              </a:rPr>
              <a:t>herauszuholen“, </a:t>
            </a:r>
            <a:r>
              <a:rPr lang="de-DE" dirty="0">
                <a:latin typeface="NexusSerifPro"/>
              </a:rPr>
              <a:t>stellt der Löwe klar. </a:t>
            </a:r>
            <a:r>
              <a:rPr lang="de-DE" dirty="0" smtClean="0">
                <a:latin typeface="NexusSerifPro"/>
              </a:rPr>
              <a:t>„Wir </a:t>
            </a:r>
            <a:r>
              <a:rPr lang="de-DE" dirty="0">
                <a:latin typeface="NexusSerifPro"/>
              </a:rPr>
              <a:t>sind </a:t>
            </a:r>
            <a:r>
              <a:rPr lang="de-DE" dirty="0" smtClean="0">
                <a:latin typeface="NexusSerifPro"/>
              </a:rPr>
              <a:t>aus</a:t>
            </a:r>
          </a:p>
          <a:p>
            <a:r>
              <a:rPr lang="de-DE" dirty="0" smtClean="0">
                <a:latin typeface="NexusSerifPro"/>
              </a:rPr>
              <a:t>Mitleid </a:t>
            </a:r>
            <a:r>
              <a:rPr lang="de-DE" dirty="0">
                <a:latin typeface="NexusSerifPro"/>
              </a:rPr>
              <a:t>aus dem Bild gesprungen, um dir zu helfen</a:t>
            </a:r>
            <a:r>
              <a:rPr lang="de-DE" dirty="0" smtClean="0">
                <a:latin typeface="NexusSerifPro"/>
              </a:rPr>
              <a:t>.“</a:t>
            </a:r>
            <a:endParaRPr lang="de-DE" dirty="0">
              <a:latin typeface="NexusSerifPro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2394" y="2257628"/>
            <a:ext cx="6337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„Ich </a:t>
            </a:r>
            <a:r>
              <a:rPr lang="de-DE" dirty="0">
                <a:latin typeface="NexusSerifPro"/>
              </a:rPr>
              <a:t>will aber nicht mehr leben in einer Welt voll von </a:t>
            </a:r>
            <a:r>
              <a:rPr lang="de-DE" dirty="0" smtClean="0">
                <a:latin typeface="NexusSerifPro"/>
              </a:rPr>
              <a:t>Streit“, </a:t>
            </a:r>
            <a:r>
              <a:rPr lang="de-DE" dirty="0">
                <a:latin typeface="NexusSerifPro"/>
              </a:rPr>
              <a:t>ruft der kleine Vogel verzweifelt. Das Lamm beruhigt ihn: </a:t>
            </a:r>
            <a:r>
              <a:rPr lang="de-DE" dirty="0" smtClean="0">
                <a:latin typeface="NexusSerifPro"/>
              </a:rPr>
              <a:t>„Schon </a:t>
            </a:r>
            <a:r>
              <a:rPr lang="de-DE" dirty="0">
                <a:latin typeface="NexusSerifPro"/>
              </a:rPr>
              <a:t>in dieser Welt gibt es Augenblicke und Orte des Friedens. Wo Menschen in Liebe und Freundschaft leben, da erfahren sie den </a:t>
            </a:r>
            <a:r>
              <a:rPr lang="de-DE" dirty="0" smtClean="0">
                <a:latin typeface="NexusSerifPro"/>
              </a:rPr>
              <a:t>Himmel auf </a:t>
            </a:r>
            <a:r>
              <a:rPr lang="de-DE" dirty="0">
                <a:latin typeface="NexusSerifPro"/>
              </a:rPr>
              <a:t>Erden</a:t>
            </a:r>
            <a:r>
              <a:rPr lang="de-DE" dirty="0" smtClean="0">
                <a:latin typeface="NexusSerifPro"/>
              </a:rPr>
              <a:t>.“</a:t>
            </a:r>
            <a:endParaRPr lang="de-DE" dirty="0">
              <a:latin typeface="NexusSerifPro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32" y="252063"/>
            <a:ext cx="4595956" cy="29394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51539" y="4602805"/>
            <a:ext cx="68089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NexusSerifPro"/>
              </a:rPr>
              <a:t>Das Lamm erklärt: </a:t>
            </a:r>
            <a:r>
              <a:rPr lang="de-DE" dirty="0" smtClean="0">
                <a:latin typeface="NexusSerifPro"/>
              </a:rPr>
              <a:t>„Vom </a:t>
            </a:r>
            <a:r>
              <a:rPr lang="de-DE" dirty="0">
                <a:latin typeface="NexusSerifPro"/>
              </a:rPr>
              <a:t>Tierfrieden, der hier dargestellt ist, </a:t>
            </a:r>
            <a:r>
              <a:rPr lang="de-DE" dirty="0" smtClean="0">
                <a:latin typeface="NexusSerifPro"/>
              </a:rPr>
              <a:t>wird in </a:t>
            </a:r>
            <a:r>
              <a:rPr lang="de-DE" dirty="0">
                <a:latin typeface="NexusSerifPro"/>
              </a:rPr>
              <a:t>der Heiligen Schrift der Juden erzählt. Diesen Teil der </a:t>
            </a:r>
            <a:r>
              <a:rPr lang="de-DE" dirty="0" smtClean="0">
                <a:latin typeface="NexusSerifPro"/>
              </a:rPr>
              <a:t>Bibel nennen </a:t>
            </a:r>
            <a:r>
              <a:rPr lang="de-DE" dirty="0">
                <a:latin typeface="NexusSerifPro"/>
              </a:rPr>
              <a:t>die Christen das Alte oder auch das Erste Testament. </a:t>
            </a:r>
            <a:r>
              <a:rPr lang="de-DE" dirty="0" smtClean="0">
                <a:latin typeface="NexusSerifPro"/>
              </a:rPr>
              <a:t>Es ist </a:t>
            </a:r>
            <a:r>
              <a:rPr lang="de-DE" dirty="0">
                <a:latin typeface="NexusSerifPro"/>
              </a:rPr>
              <a:t>zugleich auch die Heilige Schrift der Juden. Der Prophet </a:t>
            </a:r>
            <a:r>
              <a:rPr lang="de-DE" dirty="0" smtClean="0">
                <a:latin typeface="NexusSerifPro"/>
              </a:rPr>
              <a:t>Jesaja erzählt </a:t>
            </a:r>
            <a:r>
              <a:rPr lang="de-DE" dirty="0">
                <a:latin typeface="NexusSerifPro"/>
              </a:rPr>
              <a:t>uns darin vom Himmel am Ende aller Zeit. </a:t>
            </a:r>
            <a:r>
              <a:rPr lang="de-DE" dirty="0" smtClean="0">
                <a:latin typeface="NexusSerifPro"/>
              </a:rPr>
              <a:t>Später haben </a:t>
            </a:r>
            <a:r>
              <a:rPr lang="de-DE" dirty="0">
                <a:latin typeface="NexusSerifPro"/>
              </a:rPr>
              <a:t>die Christen im kleinen Kind das Jesuskind gesehen. </a:t>
            </a:r>
            <a:r>
              <a:rPr lang="de-DE" dirty="0" smtClean="0">
                <a:latin typeface="NexusSerifPro"/>
              </a:rPr>
              <a:t>So hat </a:t>
            </a:r>
            <a:r>
              <a:rPr lang="de-DE" dirty="0">
                <a:latin typeface="NexusSerifPro"/>
              </a:rPr>
              <a:t>es auch der Künstler gemeint, der uns malte</a:t>
            </a:r>
            <a:r>
              <a:rPr lang="de-DE" dirty="0" smtClean="0">
                <a:latin typeface="NexusSerifPro"/>
              </a:rPr>
              <a:t>.“</a:t>
            </a:r>
            <a:endParaRPr lang="de-DE" dirty="0">
              <a:latin typeface="NexusSerifPr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589813" y="5065966"/>
            <a:ext cx="428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NexusSerifPro"/>
              </a:rPr>
              <a:t>„Vom </a:t>
            </a:r>
            <a:r>
              <a:rPr lang="de-DE" dirty="0">
                <a:latin typeface="NexusSerifPro"/>
              </a:rPr>
              <a:t>Frieden der Christen möchte ich mehr </a:t>
            </a:r>
            <a:r>
              <a:rPr lang="de-DE" dirty="0" smtClean="0">
                <a:latin typeface="NexusSerifPro"/>
              </a:rPr>
              <a:t>erfahren“, </a:t>
            </a:r>
            <a:r>
              <a:rPr lang="de-DE" dirty="0">
                <a:latin typeface="NexusSerifPro"/>
              </a:rPr>
              <a:t>wünscht sich der kleine Vogel. </a:t>
            </a:r>
            <a:r>
              <a:rPr lang="de-DE" dirty="0" smtClean="0">
                <a:latin typeface="NexusSerifPro"/>
              </a:rPr>
              <a:t>„Ich </a:t>
            </a:r>
            <a:r>
              <a:rPr lang="de-DE" dirty="0">
                <a:latin typeface="NexusSerifPro"/>
              </a:rPr>
              <a:t>glaube, danach habe ich gesucht auf meinem langen Flug durch die Zeit. Vielleicht finde ich dann wieder neuen Mut zum Leben</a:t>
            </a:r>
            <a:r>
              <a:rPr lang="de-DE" dirty="0" smtClean="0">
                <a:latin typeface="NexusSerifPro"/>
              </a:rPr>
              <a:t>.“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7589813" y="449760"/>
            <a:ext cx="1391056" cy="2217906"/>
          </a:xfrm>
          <a:custGeom>
            <a:avLst/>
            <a:gdLst>
              <a:gd name="connsiteX0" fmla="*/ 523875 w 1305723"/>
              <a:gd name="connsiteY0" fmla="*/ 2009775 h 2057400"/>
              <a:gd name="connsiteX1" fmla="*/ 419100 w 1305723"/>
              <a:gd name="connsiteY1" fmla="*/ 2000250 h 2057400"/>
              <a:gd name="connsiteX2" fmla="*/ 219075 w 1305723"/>
              <a:gd name="connsiteY2" fmla="*/ 1990725 h 2057400"/>
              <a:gd name="connsiteX3" fmla="*/ 161925 w 1305723"/>
              <a:gd name="connsiteY3" fmla="*/ 1962150 h 2057400"/>
              <a:gd name="connsiteX4" fmla="*/ 133350 w 1305723"/>
              <a:gd name="connsiteY4" fmla="*/ 1952625 h 2057400"/>
              <a:gd name="connsiteX5" fmla="*/ 104775 w 1305723"/>
              <a:gd name="connsiteY5" fmla="*/ 1924050 h 2057400"/>
              <a:gd name="connsiteX6" fmla="*/ 85725 w 1305723"/>
              <a:gd name="connsiteY6" fmla="*/ 1895475 h 2057400"/>
              <a:gd name="connsiteX7" fmla="*/ 57150 w 1305723"/>
              <a:gd name="connsiteY7" fmla="*/ 1876425 h 2057400"/>
              <a:gd name="connsiteX8" fmla="*/ 19050 w 1305723"/>
              <a:gd name="connsiteY8" fmla="*/ 1762125 h 2057400"/>
              <a:gd name="connsiteX9" fmla="*/ 9525 w 1305723"/>
              <a:gd name="connsiteY9" fmla="*/ 1733550 h 2057400"/>
              <a:gd name="connsiteX10" fmla="*/ 0 w 1305723"/>
              <a:gd name="connsiteY10" fmla="*/ 1704975 h 2057400"/>
              <a:gd name="connsiteX11" fmla="*/ 9525 w 1305723"/>
              <a:gd name="connsiteY11" fmla="*/ 1600200 h 2057400"/>
              <a:gd name="connsiteX12" fmla="*/ 47625 w 1305723"/>
              <a:gd name="connsiteY12" fmla="*/ 1543050 h 2057400"/>
              <a:gd name="connsiteX13" fmla="*/ 66675 w 1305723"/>
              <a:gd name="connsiteY13" fmla="*/ 1514475 h 2057400"/>
              <a:gd name="connsiteX14" fmla="*/ 95250 w 1305723"/>
              <a:gd name="connsiteY14" fmla="*/ 1428750 h 2057400"/>
              <a:gd name="connsiteX15" fmla="*/ 104775 w 1305723"/>
              <a:gd name="connsiteY15" fmla="*/ 1400175 h 2057400"/>
              <a:gd name="connsiteX16" fmla="*/ 123825 w 1305723"/>
              <a:gd name="connsiteY16" fmla="*/ 1371600 h 2057400"/>
              <a:gd name="connsiteX17" fmla="*/ 133350 w 1305723"/>
              <a:gd name="connsiteY17" fmla="*/ 1333500 h 2057400"/>
              <a:gd name="connsiteX18" fmla="*/ 200025 w 1305723"/>
              <a:gd name="connsiteY18" fmla="*/ 1247775 h 2057400"/>
              <a:gd name="connsiteX19" fmla="*/ 228600 w 1305723"/>
              <a:gd name="connsiteY19" fmla="*/ 1238250 h 2057400"/>
              <a:gd name="connsiteX20" fmla="*/ 257175 w 1305723"/>
              <a:gd name="connsiteY20" fmla="*/ 1209675 h 2057400"/>
              <a:gd name="connsiteX21" fmla="*/ 314325 w 1305723"/>
              <a:gd name="connsiteY21" fmla="*/ 1181100 h 2057400"/>
              <a:gd name="connsiteX22" fmla="*/ 400050 w 1305723"/>
              <a:gd name="connsiteY22" fmla="*/ 1104900 h 2057400"/>
              <a:gd name="connsiteX23" fmla="*/ 400050 w 1305723"/>
              <a:gd name="connsiteY23" fmla="*/ 781050 h 2057400"/>
              <a:gd name="connsiteX24" fmla="*/ 409575 w 1305723"/>
              <a:gd name="connsiteY24" fmla="*/ 628650 h 2057400"/>
              <a:gd name="connsiteX25" fmla="*/ 428625 w 1305723"/>
              <a:gd name="connsiteY25" fmla="*/ 476250 h 2057400"/>
              <a:gd name="connsiteX26" fmla="*/ 457200 w 1305723"/>
              <a:gd name="connsiteY26" fmla="*/ 381000 h 2057400"/>
              <a:gd name="connsiteX27" fmla="*/ 476250 w 1305723"/>
              <a:gd name="connsiteY27" fmla="*/ 352425 h 2057400"/>
              <a:gd name="connsiteX28" fmla="*/ 485775 w 1305723"/>
              <a:gd name="connsiteY28" fmla="*/ 323850 h 2057400"/>
              <a:gd name="connsiteX29" fmla="*/ 542925 w 1305723"/>
              <a:gd name="connsiteY29" fmla="*/ 238125 h 2057400"/>
              <a:gd name="connsiteX30" fmla="*/ 561975 w 1305723"/>
              <a:gd name="connsiteY30" fmla="*/ 209550 h 2057400"/>
              <a:gd name="connsiteX31" fmla="*/ 590550 w 1305723"/>
              <a:gd name="connsiteY31" fmla="*/ 152400 h 2057400"/>
              <a:gd name="connsiteX32" fmla="*/ 619125 w 1305723"/>
              <a:gd name="connsiteY32" fmla="*/ 123825 h 2057400"/>
              <a:gd name="connsiteX33" fmla="*/ 685800 w 1305723"/>
              <a:gd name="connsiteY33" fmla="*/ 76200 h 2057400"/>
              <a:gd name="connsiteX34" fmla="*/ 704850 w 1305723"/>
              <a:gd name="connsiteY34" fmla="*/ 47625 h 2057400"/>
              <a:gd name="connsiteX35" fmla="*/ 733425 w 1305723"/>
              <a:gd name="connsiteY35" fmla="*/ 38100 h 2057400"/>
              <a:gd name="connsiteX36" fmla="*/ 828675 w 1305723"/>
              <a:gd name="connsiteY36" fmla="*/ 19050 h 2057400"/>
              <a:gd name="connsiteX37" fmla="*/ 885825 w 1305723"/>
              <a:gd name="connsiteY37" fmla="*/ 0 h 2057400"/>
              <a:gd name="connsiteX38" fmla="*/ 990600 w 1305723"/>
              <a:gd name="connsiteY38" fmla="*/ 28575 h 2057400"/>
              <a:gd name="connsiteX39" fmla="*/ 1047750 w 1305723"/>
              <a:gd name="connsiteY39" fmla="*/ 47625 h 2057400"/>
              <a:gd name="connsiteX40" fmla="*/ 1076325 w 1305723"/>
              <a:gd name="connsiteY40" fmla="*/ 57150 h 2057400"/>
              <a:gd name="connsiteX41" fmla="*/ 1143000 w 1305723"/>
              <a:gd name="connsiteY41" fmla="*/ 133350 h 2057400"/>
              <a:gd name="connsiteX42" fmla="*/ 1171575 w 1305723"/>
              <a:gd name="connsiteY42" fmla="*/ 142875 h 2057400"/>
              <a:gd name="connsiteX43" fmla="*/ 1228725 w 1305723"/>
              <a:gd name="connsiteY43" fmla="*/ 200025 h 2057400"/>
              <a:gd name="connsiteX44" fmla="*/ 1295400 w 1305723"/>
              <a:gd name="connsiteY44" fmla="*/ 285750 h 2057400"/>
              <a:gd name="connsiteX45" fmla="*/ 1295400 w 1305723"/>
              <a:gd name="connsiteY45" fmla="*/ 371475 h 2057400"/>
              <a:gd name="connsiteX46" fmla="*/ 1285875 w 1305723"/>
              <a:gd name="connsiteY46" fmla="*/ 409575 h 2057400"/>
              <a:gd name="connsiteX47" fmla="*/ 1228725 w 1305723"/>
              <a:gd name="connsiteY47" fmla="*/ 447675 h 2057400"/>
              <a:gd name="connsiteX48" fmla="*/ 1219200 w 1305723"/>
              <a:gd name="connsiteY48" fmla="*/ 476250 h 2057400"/>
              <a:gd name="connsiteX49" fmla="*/ 1190625 w 1305723"/>
              <a:gd name="connsiteY49" fmla="*/ 495300 h 2057400"/>
              <a:gd name="connsiteX50" fmla="*/ 1171575 w 1305723"/>
              <a:gd name="connsiteY50" fmla="*/ 523875 h 2057400"/>
              <a:gd name="connsiteX51" fmla="*/ 1181100 w 1305723"/>
              <a:gd name="connsiteY51" fmla="*/ 619125 h 2057400"/>
              <a:gd name="connsiteX52" fmla="*/ 1200150 w 1305723"/>
              <a:gd name="connsiteY52" fmla="*/ 676275 h 2057400"/>
              <a:gd name="connsiteX53" fmla="*/ 1209675 w 1305723"/>
              <a:gd name="connsiteY53" fmla="*/ 714375 h 2057400"/>
              <a:gd name="connsiteX54" fmla="*/ 1181100 w 1305723"/>
              <a:gd name="connsiteY54" fmla="*/ 819150 h 2057400"/>
              <a:gd name="connsiteX55" fmla="*/ 1152525 w 1305723"/>
              <a:gd name="connsiteY55" fmla="*/ 876300 h 2057400"/>
              <a:gd name="connsiteX56" fmla="*/ 1123950 w 1305723"/>
              <a:gd name="connsiteY56" fmla="*/ 895350 h 2057400"/>
              <a:gd name="connsiteX57" fmla="*/ 1095375 w 1305723"/>
              <a:gd name="connsiteY57" fmla="*/ 923925 h 2057400"/>
              <a:gd name="connsiteX58" fmla="*/ 1057275 w 1305723"/>
              <a:gd name="connsiteY58" fmla="*/ 981075 h 2057400"/>
              <a:gd name="connsiteX59" fmla="*/ 1047750 w 1305723"/>
              <a:gd name="connsiteY59" fmla="*/ 1009650 h 2057400"/>
              <a:gd name="connsiteX60" fmla="*/ 1028700 w 1305723"/>
              <a:gd name="connsiteY60" fmla="*/ 1038225 h 2057400"/>
              <a:gd name="connsiteX61" fmla="*/ 1028700 w 1305723"/>
              <a:gd name="connsiteY61" fmla="*/ 1152525 h 2057400"/>
              <a:gd name="connsiteX62" fmla="*/ 1057275 w 1305723"/>
              <a:gd name="connsiteY62" fmla="*/ 1181100 h 2057400"/>
              <a:gd name="connsiteX63" fmla="*/ 1104900 w 1305723"/>
              <a:gd name="connsiteY63" fmla="*/ 1238250 h 2057400"/>
              <a:gd name="connsiteX64" fmla="*/ 1152525 w 1305723"/>
              <a:gd name="connsiteY64" fmla="*/ 1323975 h 2057400"/>
              <a:gd name="connsiteX65" fmla="*/ 1171575 w 1305723"/>
              <a:gd name="connsiteY65" fmla="*/ 1352550 h 2057400"/>
              <a:gd name="connsiteX66" fmla="*/ 1190625 w 1305723"/>
              <a:gd name="connsiteY66" fmla="*/ 1409700 h 2057400"/>
              <a:gd name="connsiteX67" fmla="*/ 1200150 w 1305723"/>
              <a:gd name="connsiteY67" fmla="*/ 1438275 h 2057400"/>
              <a:gd name="connsiteX68" fmla="*/ 1181100 w 1305723"/>
              <a:gd name="connsiteY68" fmla="*/ 1981200 h 2057400"/>
              <a:gd name="connsiteX69" fmla="*/ 1133475 w 1305723"/>
              <a:gd name="connsiteY69" fmla="*/ 2038350 h 2057400"/>
              <a:gd name="connsiteX70" fmla="*/ 1076325 w 1305723"/>
              <a:gd name="connsiteY70" fmla="*/ 2057400 h 2057400"/>
              <a:gd name="connsiteX71" fmla="*/ 876300 w 1305723"/>
              <a:gd name="connsiteY71" fmla="*/ 2047875 h 2057400"/>
              <a:gd name="connsiteX72" fmla="*/ 819150 w 1305723"/>
              <a:gd name="connsiteY72" fmla="*/ 2009775 h 2057400"/>
              <a:gd name="connsiteX73" fmla="*/ 790575 w 1305723"/>
              <a:gd name="connsiteY73" fmla="*/ 2000250 h 2057400"/>
              <a:gd name="connsiteX74" fmla="*/ 676275 w 1305723"/>
              <a:gd name="connsiteY74" fmla="*/ 1981200 h 2057400"/>
              <a:gd name="connsiteX75" fmla="*/ 523875 w 1305723"/>
              <a:gd name="connsiteY75" fmla="*/ 2009775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05723" h="2057400">
                <a:moveTo>
                  <a:pt x="523875" y="2009775"/>
                </a:moveTo>
                <a:cubicBezTo>
                  <a:pt x="481013" y="2012950"/>
                  <a:pt x="454101" y="2002438"/>
                  <a:pt x="419100" y="2000250"/>
                </a:cubicBezTo>
                <a:cubicBezTo>
                  <a:pt x="352479" y="1996086"/>
                  <a:pt x="285595" y="1996268"/>
                  <a:pt x="219075" y="1990725"/>
                </a:cubicBezTo>
                <a:cubicBezTo>
                  <a:pt x="190345" y="1988331"/>
                  <a:pt x="186648" y="1974511"/>
                  <a:pt x="161925" y="1962150"/>
                </a:cubicBezTo>
                <a:cubicBezTo>
                  <a:pt x="152945" y="1957660"/>
                  <a:pt x="142875" y="1955800"/>
                  <a:pt x="133350" y="1952625"/>
                </a:cubicBezTo>
                <a:cubicBezTo>
                  <a:pt x="123825" y="1943100"/>
                  <a:pt x="113399" y="1934398"/>
                  <a:pt x="104775" y="1924050"/>
                </a:cubicBezTo>
                <a:cubicBezTo>
                  <a:pt x="97446" y="1915256"/>
                  <a:pt x="93820" y="1903570"/>
                  <a:pt x="85725" y="1895475"/>
                </a:cubicBezTo>
                <a:cubicBezTo>
                  <a:pt x="77630" y="1887380"/>
                  <a:pt x="66675" y="1882775"/>
                  <a:pt x="57150" y="1876425"/>
                </a:cubicBezTo>
                <a:lnTo>
                  <a:pt x="19050" y="1762125"/>
                </a:lnTo>
                <a:lnTo>
                  <a:pt x="9525" y="1733550"/>
                </a:lnTo>
                <a:lnTo>
                  <a:pt x="0" y="1704975"/>
                </a:lnTo>
                <a:cubicBezTo>
                  <a:pt x="3175" y="1670050"/>
                  <a:pt x="-370" y="1633844"/>
                  <a:pt x="9525" y="1600200"/>
                </a:cubicBezTo>
                <a:cubicBezTo>
                  <a:pt x="15985" y="1578235"/>
                  <a:pt x="34925" y="1562100"/>
                  <a:pt x="47625" y="1543050"/>
                </a:cubicBezTo>
                <a:cubicBezTo>
                  <a:pt x="53975" y="1533525"/>
                  <a:pt x="63055" y="1525335"/>
                  <a:pt x="66675" y="1514475"/>
                </a:cubicBezTo>
                <a:lnTo>
                  <a:pt x="95250" y="1428750"/>
                </a:lnTo>
                <a:cubicBezTo>
                  <a:pt x="98425" y="1419225"/>
                  <a:pt x="99206" y="1408529"/>
                  <a:pt x="104775" y="1400175"/>
                </a:cubicBezTo>
                <a:lnTo>
                  <a:pt x="123825" y="1371600"/>
                </a:lnTo>
                <a:cubicBezTo>
                  <a:pt x="127000" y="1358900"/>
                  <a:pt x="127496" y="1345209"/>
                  <a:pt x="133350" y="1333500"/>
                </a:cubicBezTo>
                <a:cubicBezTo>
                  <a:pt x="142811" y="1314577"/>
                  <a:pt x="176506" y="1263454"/>
                  <a:pt x="200025" y="1247775"/>
                </a:cubicBezTo>
                <a:cubicBezTo>
                  <a:pt x="208379" y="1242206"/>
                  <a:pt x="219075" y="1241425"/>
                  <a:pt x="228600" y="1238250"/>
                </a:cubicBezTo>
                <a:cubicBezTo>
                  <a:pt x="238125" y="1228725"/>
                  <a:pt x="245967" y="1217147"/>
                  <a:pt x="257175" y="1209675"/>
                </a:cubicBezTo>
                <a:cubicBezTo>
                  <a:pt x="323374" y="1165542"/>
                  <a:pt x="246880" y="1241051"/>
                  <a:pt x="314325" y="1181100"/>
                </a:cubicBezTo>
                <a:cubicBezTo>
                  <a:pt x="412192" y="1094107"/>
                  <a:pt x="335197" y="1148135"/>
                  <a:pt x="400050" y="1104900"/>
                </a:cubicBezTo>
                <a:cubicBezTo>
                  <a:pt x="434058" y="968870"/>
                  <a:pt x="400050" y="1119728"/>
                  <a:pt x="400050" y="781050"/>
                </a:cubicBezTo>
                <a:cubicBezTo>
                  <a:pt x="400050" y="730151"/>
                  <a:pt x="405516" y="679387"/>
                  <a:pt x="409575" y="628650"/>
                </a:cubicBezTo>
                <a:cubicBezTo>
                  <a:pt x="411847" y="600244"/>
                  <a:pt x="422633" y="509205"/>
                  <a:pt x="428625" y="476250"/>
                </a:cubicBezTo>
                <a:cubicBezTo>
                  <a:pt x="431953" y="457947"/>
                  <a:pt x="450987" y="390320"/>
                  <a:pt x="457200" y="381000"/>
                </a:cubicBezTo>
                <a:cubicBezTo>
                  <a:pt x="463550" y="371475"/>
                  <a:pt x="471130" y="362664"/>
                  <a:pt x="476250" y="352425"/>
                </a:cubicBezTo>
                <a:cubicBezTo>
                  <a:pt x="480740" y="343445"/>
                  <a:pt x="480899" y="332627"/>
                  <a:pt x="485775" y="323850"/>
                </a:cubicBezTo>
                <a:lnTo>
                  <a:pt x="542925" y="238125"/>
                </a:lnTo>
                <a:cubicBezTo>
                  <a:pt x="549275" y="228600"/>
                  <a:pt x="558355" y="220410"/>
                  <a:pt x="561975" y="209550"/>
                </a:cubicBezTo>
                <a:cubicBezTo>
                  <a:pt x="571521" y="180911"/>
                  <a:pt x="570034" y="177019"/>
                  <a:pt x="590550" y="152400"/>
                </a:cubicBezTo>
                <a:cubicBezTo>
                  <a:pt x="599174" y="142052"/>
                  <a:pt x="608777" y="132449"/>
                  <a:pt x="619125" y="123825"/>
                </a:cubicBezTo>
                <a:cubicBezTo>
                  <a:pt x="651575" y="96783"/>
                  <a:pt x="651485" y="110515"/>
                  <a:pt x="685800" y="76200"/>
                </a:cubicBezTo>
                <a:cubicBezTo>
                  <a:pt x="693895" y="68105"/>
                  <a:pt x="695911" y="54776"/>
                  <a:pt x="704850" y="47625"/>
                </a:cubicBezTo>
                <a:cubicBezTo>
                  <a:pt x="712690" y="41353"/>
                  <a:pt x="723624" y="40278"/>
                  <a:pt x="733425" y="38100"/>
                </a:cubicBezTo>
                <a:cubicBezTo>
                  <a:pt x="799629" y="23388"/>
                  <a:pt x="774454" y="35316"/>
                  <a:pt x="828675" y="19050"/>
                </a:cubicBezTo>
                <a:cubicBezTo>
                  <a:pt x="847909" y="13280"/>
                  <a:pt x="885825" y="0"/>
                  <a:pt x="885825" y="0"/>
                </a:cubicBezTo>
                <a:cubicBezTo>
                  <a:pt x="1050964" y="20642"/>
                  <a:pt x="906032" y="-9011"/>
                  <a:pt x="990600" y="28575"/>
                </a:cubicBezTo>
                <a:cubicBezTo>
                  <a:pt x="1008950" y="36730"/>
                  <a:pt x="1028700" y="41275"/>
                  <a:pt x="1047750" y="47625"/>
                </a:cubicBezTo>
                <a:lnTo>
                  <a:pt x="1076325" y="57150"/>
                </a:lnTo>
                <a:cubicBezTo>
                  <a:pt x="1104900" y="100012"/>
                  <a:pt x="1103313" y="113506"/>
                  <a:pt x="1143000" y="133350"/>
                </a:cubicBezTo>
                <a:cubicBezTo>
                  <a:pt x="1151980" y="137840"/>
                  <a:pt x="1162050" y="139700"/>
                  <a:pt x="1171575" y="142875"/>
                </a:cubicBezTo>
                <a:cubicBezTo>
                  <a:pt x="1190625" y="161925"/>
                  <a:pt x="1213781" y="177609"/>
                  <a:pt x="1228725" y="200025"/>
                </a:cubicBezTo>
                <a:cubicBezTo>
                  <a:pt x="1274297" y="268383"/>
                  <a:pt x="1250636" y="240986"/>
                  <a:pt x="1295400" y="285750"/>
                </a:cubicBezTo>
                <a:cubicBezTo>
                  <a:pt x="1310306" y="330468"/>
                  <a:pt x="1307973" y="308612"/>
                  <a:pt x="1295400" y="371475"/>
                </a:cubicBezTo>
                <a:cubicBezTo>
                  <a:pt x="1292833" y="384312"/>
                  <a:pt x="1294495" y="399723"/>
                  <a:pt x="1285875" y="409575"/>
                </a:cubicBezTo>
                <a:cubicBezTo>
                  <a:pt x="1270798" y="426805"/>
                  <a:pt x="1228725" y="447675"/>
                  <a:pt x="1228725" y="447675"/>
                </a:cubicBezTo>
                <a:cubicBezTo>
                  <a:pt x="1225550" y="457200"/>
                  <a:pt x="1225472" y="468410"/>
                  <a:pt x="1219200" y="476250"/>
                </a:cubicBezTo>
                <a:cubicBezTo>
                  <a:pt x="1212049" y="485189"/>
                  <a:pt x="1198720" y="487205"/>
                  <a:pt x="1190625" y="495300"/>
                </a:cubicBezTo>
                <a:cubicBezTo>
                  <a:pt x="1182530" y="503395"/>
                  <a:pt x="1177925" y="514350"/>
                  <a:pt x="1171575" y="523875"/>
                </a:cubicBezTo>
                <a:cubicBezTo>
                  <a:pt x="1174750" y="555625"/>
                  <a:pt x="1175220" y="587763"/>
                  <a:pt x="1181100" y="619125"/>
                </a:cubicBezTo>
                <a:cubicBezTo>
                  <a:pt x="1184801" y="638862"/>
                  <a:pt x="1195280" y="656794"/>
                  <a:pt x="1200150" y="676275"/>
                </a:cubicBezTo>
                <a:lnTo>
                  <a:pt x="1209675" y="714375"/>
                </a:lnTo>
                <a:cubicBezTo>
                  <a:pt x="1196212" y="781691"/>
                  <a:pt x="1205270" y="746641"/>
                  <a:pt x="1181100" y="819150"/>
                </a:cubicBezTo>
                <a:cubicBezTo>
                  <a:pt x="1173353" y="842391"/>
                  <a:pt x="1170989" y="857836"/>
                  <a:pt x="1152525" y="876300"/>
                </a:cubicBezTo>
                <a:cubicBezTo>
                  <a:pt x="1144430" y="884395"/>
                  <a:pt x="1132744" y="888021"/>
                  <a:pt x="1123950" y="895350"/>
                </a:cubicBezTo>
                <a:cubicBezTo>
                  <a:pt x="1113602" y="903974"/>
                  <a:pt x="1104900" y="914400"/>
                  <a:pt x="1095375" y="923925"/>
                </a:cubicBezTo>
                <a:cubicBezTo>
                  <a:pt x="1072727" y="991869"/>
                  <a:pt x="1104841" y="909726"/>
                  <a:pt x="1057275" y="981075"/>
                </a:cubicBezTo>
                <a:cubicBezTo>
                  <a:pt x="1051706" y="989429"/>
                  <a:pt x="1052240" y="1000670"/>
                  <a:pt x="1047750" y="1009650"/>
                </a:cubicBezTo>
                <a:cubicBezTo>
                  <a:pt x="1042630" y="1019889"/>
                  <a:pt x="1035050" y="1028700"/>
                  <a:pt x="1028700" y="1038225"/>
                </a:cubicBezTo>
                <a:cubicBezTo>
                  <a:pt x="1021773" y="1079789"/>
                  <a:pt x="1010227" y="1110961"/>
                  <a:pt x="1028700" y="1152525"/>
                </a:cubicBezTo>
                <a:cubicBezTo>
                  <a:pt x="1034171" y="1164834"/>
                  <a:pt x="1048651" y="1170752"/>
                  <a:pt x="1057275" y="1181100"/>
                </a:cubicBezTo>
                <a:cubicBezTo>
                  <a:pt x="1123580" y="1260666"/>
                  <a:pt x="1021418" y="1154768"/>
                  <a:pt x="1104900" y="1238250"/>
                </a:cubicBezTo>
                <a:cubicBezTo>
                  <a:pt x="1121665" y="1288545"/>
                  <a:pt x="1108856" y="1258471"/>
                  <a:pt x="1152525" y="1323975"/>
                </a:cubicBezTo>
                <a:cubicBezTo>
                  <a:pt x="1158875" y="1333500"/>
                  <a:pt x="1167955" y="1341690"/>
                  <a:pt x="1171575" y="1352550"/>
                </a:cubicBezTo>
                <a:lnTo>
                  <a:pt x="1190625" y="1409700"/>
                </a:lnTo>
                <a:lnTo>
                  <a:pt x="1200150" y="1438275"/>
                </a:lnTo>
                <a:cubicBezTo>
                  <a:pt x="1193800" y="1619250"/>
                  <a:pt x="1281549" y="1830527"/>
                  <a:pt x="1181100" y="1981200"/>
                </a:cubicBezTo>
                <a:cubicBezTo>
                  <a:pt x="1169243" y="1998985"/>
                  <a:pt x="1152888" y="2027565"/>
                  <a:pt x="1133475" y="2038350"/>
                </a:cubicBezTo>
                <a:cubicBezTo>
                  <a:pt x="1115922" y="2048102"/>
                  <a:pt x="1076325" y="2057400"/>
                  <a:pt x="1076325" y="2057400"/>
                </a:cubicBezTo>
                <a:cubicBezTo>
                  <a:pt x="1009650" y="2054225"/>
                  <a:pt x="941935" y="2060030"/>
                  <a:pt x="876300" y="2047875"/>
                </a:cubicBezTo>
                <a:cubicBezTo>
                  <a:pt x="853788" y="2043706"/>
                  <a:pt x="840870" y="2017015"/>
                  <a:pt x="819150" y="2009775"/>
                </a:cubicBezTo>
                <a:cubicBezTo>
                  <a:pt x="809625" y="2006600"/>
                  <a:pt x="800229" y="2003008"/>
                  <a:pt x="790575" y="2000250"/>
                </a:cubicBezTo>
                <a:cubicBezTo>
                  <a:pt x="751690" y="1989140"/>
                  <a:pt x="718441" y="1983308"/>
                  <a:pt x="676275" y="1981200"/>
                </a:cubicBezTo>
                <a:cubicBezTo>
                  <a:pt x="638223" y="1979297"/>
                  <a:pt x="566737" y="2006600"/>
                  <a:pt x="523875" y="20097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335" y="3667258"/>
            <a:ext cx="1025740" cy="1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13" y="3204201"/>
            <a:ext cx="7595163" cy="36051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87762" y="292199"/>
            <a:ext cx="7522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„Pass auf, kleiner Friedenssucher“, meint der Löwe</a:t>
            </a:r>
            <a:r>
              <a:rPr lang="de-DE" dirty="0" smtClean="0">
                <a:latin typeface="NexusSerifPro"/>
              </a:rPr>
              <a:t>, „</a:t>
            </a:r>
            <a:r>
              <a:rPr lang="de-DE" dirty="0">
                <a:latin typeface="NexusSerifPro"/>
              </a:rPr>
              <a:t>wir zeigen dir das Wichtigste im </a:t>
            </a:r>
            <a:r>
              <a:rPr lang="de-DE" dirty="0" smtClean="0">
                <a:latin typeface="NexusSerifPro"/>
              </a:rPr>
              <a:t>Museum, dann </a:t>
            </a:r>
            <a:r>
              <a:rPr lang="de-DE" dirty="0">
                <a:latin typeface="NexusSerifPro"/>
              </a:rPr>
              <a:t>weißt du, was für Christen Frieden </a:t>
            </a:r>
            <a:r>
              <a:rPr lang="de-DE" dirty="0" smtClean="0">
                <a:latin typeface="NexusSerifPro"/>
              </a:rPr>
              <a:t>heißt und </a:t>
            </a:r>
            <a:r>
              <a:rPr lang="de-DE" dirty="0">
                <a:latin typeface="NexusSerifPro"/>
              </a:rPr>
              <a:t>wie es ihnen damit erging.“</a:t>
            </a:r>
            <a:endParaRPr lang="de-DE" dirty="0">
              <a:latin typeface="NexusSerifPro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53823" y="1434761"/>
            <a:ext cx="9275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NexusSerifPro"/>
              </a:rPr>
              <a:t>„Aber </a:t>
            </a:r>
            <a:r>
              <a:rPr lang="de-DE" dirty="0">
                <a:latin typeface="NexusSerifPro"/>
              </a:rPr>
              <a:t>lass uns bitte leise sein, damit die Nachtwache </a:t>
            </a:r>
            <a:r>
              <a:rPr lang="de-DE" dirty="0" smtClean="0">
                <a:latin typeface="NexusSerifPro"/>
              </a:rPr>
              <a:t>nichts merkt“, </a:t>
            </a:r>
            <a:r>
              <a:rPr lang="de-DE" dirty="0">
                <a:latin typeface="NexusSerifPro"/>
              </a:rPr>
              <a:t>sorgt sich das Lamm</a:t>
            </a:r>
            <a:r>
              <a:rPr lang="de-DE" dirty="0">
                <a:latin typeface="NexusSerifPro"/>
              </a:rPr>
              <a:t>. Der Löwe eilt schon in den Raum nebenan und kommt mit einem kleinen Wagen zurück. </a:t>
            </a:r>
            <a:endParaRPr lang="de-DE" dirty="0">
              <a:latin typeface="NexusSerifPr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894082" y="2300324"/>
            <a:ext cx="7738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NexusSerifPro"/>
              </a:rPr>
              <a:t>„Darin sammeln wir alle Bilder“, sagt er, „am Ende haben wir den Wagen voll mit Bildern vom erhofften und missglückten Frieden!“ Der Löwe kann es kaum erwarten: „Komm, fangen wir an – erforschen wir das Museum!“</a:t>
            </a:r>
            <a:endParaRPr lang="de-DE" dirty="0">
              <a:latin typeface="NexusSerifPro"/>
            </a:endParaRPr>
          </a:p>
        </p:txBody>
      </p:sp>
    </p:spTree>
    <p:extLst>
      <p:ext uri="{BB962C8B-B14F-4D97-AF65-F5344CB8AC3E}">
        <p14:creationId xmlns:p14="http://schemas.microsoft.com/office/powerpoint/2010/main" val="9947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Breitbild</PresentationFormat>
  <Paragraphs>92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NexusSerifPro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Rainer</dc:creator>
  <cp:lastModifiedBy>Microsoft-Konto</cp:lastModifiedBy>
  <cp:revision>20</cp:revision>
  <dcterms:created xsi:type="dcterms:W3CDTF">2019-01-08T18:14:32Z</dcterms:created>
  <dcterms:modified xsi:type="dcterms:W3CDTF">2023-03-21T11:23:09Z</dcterms:modified>
</cp:coreProperties>
</file>